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43"/>
  </p:notesMasterIdLst>
  <p:sldIdLst>
    <p:sldId id="283" r:id="rId3"/>
    <p:sldId id="289" r:id="rId4"/>
    <p:sldId id="345" r:id="rId5"/>
    <p:sldId id="343" r:id="rId6"/>
    <p:sldId id="344" r:id="rId7"/>
    <p:sldId id="329" r:id="rId8"/>
    <p:sldId id="330" r:id="rId9"/>
    <p:sldId id="331" r:id="rId10"/>
    <p:sldId id="332" r:id="rId11"/>
    <p:sldId id="337" r:id="rId12"/>
    <p:sldId id="334" r:id="rId13"/>
    <p:sldId id="333" r:id="rId14"/>
    <p:sldId id="335" r:id="rId15"/>
    <p:sldId id="336" r:id="rId16"/>
    <p:sldId id="341" r:id="rId17"/>
    <p:sldId id="338" r:id="rId18"/>
    <p:sldId id="353" r:id="rId19"/>
    <p:sldId id="360" r:id="rId20"/>
    <p:sldId id="361" r:id="rId21"/>
    <p:sldId id="362" r:id="rId22"/>
    <p:sldId id="363" r:id="rId23"/>
    <p:sldId id="364" r:id="rId24"/>
    <p:sldId id="365" r:id="rId25"/>
    <p:sldId id="339" r:id="rId26"/>
    <p:sldId id="355" r:id="rId27"/>
    <p:sldId id="342" r:id="rId28"/>
    <p:sldId id="354" r:id="rId29"/>
    <p:sldId id="340" r:id="rId30"/>
    <p:sldId id="346" r:id="rId31"/>
    <p:sldId id="348" r:id="rId32"/>
    <p:sldId id="349" r:id="rId33"/>
    <p:sldId id="350" r:id="rId34"/>
    <p:sldId id="356" r:id="rId35"/>
    <p:sldId id="357" r:id="rId36"/>
    <p:sldId id="358" r:id="rId37"/>
    <p:sldId id="359" r:id="rId38"/>
    <p:sldId id="347" r:id="rId39"/>
    <p:sldId id="351" r:id="rId40"/>
    <p:sldId id="366" r:id="rId41"/>
    <p:sldId id="328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417940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"/>
              <a:t>Alison</a:t>
            </a:r>
          </a:p>
        </p:txBody>
      </p:sp>
    </p:spTree>
    <p:extLst>
      <p:ext uri="{BB962C8B-B14F-4D97-AF65-F5344CB8AC3E}">
        <p14:creationId xmlns:p14="http://schemas.microsoft.com/office/powerpoint/2010/main" val="243217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user/462608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blog.files.wordpress.com/2013/04/andrew-abela-chart-chooser-in-color.jp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ssets.esri.com/content/dam/esrisites/media/pdf/insights-for-arcgis/Data%20Vizualization%20Options%20in%20Insight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log.revolutionanalytics.com/2016/03/16-years-of-r-history.html" TargetMode="External"/><Relationship Id="rId4" Type="http://schemas.openxmlformats.org/officeDocument/2006/relationships/hyperlink" Target="http://blog.revolutionanalytics.com/2014/01/in-data-scientist-survey-r-is-the-most-used-tool-other-than-database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6/03/22/comparing-ggplot2-and-r-base-graphics/" TargetMode="External"/><Relationship Id="rId2" Type="http://schemas.openxmlformats.org/officeDocument/2006/relationships/hyperlink" Target="http://varianceexplained.org/r/why-I-use-ggplot2/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NRyGnjeNKJIC&amp;pg=PA9&amp;lpg=PA9&amp;dq=the+grammar+of+graphics+guide&amp;source=bl&amp;ots=XZV1eXA6Fn&amp;sig=5AWLO75GICzd2fBDNNjDjKnrJFU&amp;hl=en&amp;sa=X&amp;ved=0ahUKEwjVi-zInfTRAhUM5yYKHeguD8UQ6AEIQjAG#v=onepage&amp;q&amp;f=fal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ita.had.co.nz/papers/layered-grammar.pd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ies.uc.edu/VizLab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smtClean="0"/>
              <a:t>Data Visualization with R </a:t>
            </a:r>
            <a:r>
              <a:rPr lang="en-US" smtClean="0"/>
              <a:t>using ggplot2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37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Set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  </a:t>
            </a:r>
          </a:p>
          <a:p>
            <a:pPr lvl="1"/>
            <a:r>
              <a:rPr lang="en-US" dirty="0" smtClean="0"/>
              <a:t>Data Matrix</a:t>
            </a:r>
          </a:p>
          <a:p>
            <a:pPr lvl="1"/>
            <a:r>
              <a:rPr lang="en-US" dirty="0" smtClean="0"/>
              <a:t>Document Data</a:t>
            </a:r>
          </a:p>
          <a:p>
            <a:pPr lvl="1"/>
            <a:r>
              <a:rPr lang="en-US" dirty="0" smtClean="0"/>
              <a:t>Transaction Data</a:t>
            </a:r>
          </a:p>
          <a:p>
            <a:r>
              <a:rPr lang="en-US" dirty="0" smtClean="0"/>
              <a:t>Graph  </a:t>
            </a:r>
          </a:p>
          <a:p>
            <a:pPr lvl="1"/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Molecular Structures</a:t>
            </a:r>
          </a:p>
          <a:p>
            <a:r>
              <a:rPr lang="en-US" dirty="0" smtClean="0"/>
              <a:t>Ordered</a:t>
            </a:r>
          </a:p>
          <a:p>
            <a:pPr lvl="1"/>
            <a:r>
              <a:rPr lang="en-US" dirty="0" smtClean="0"/>
              <a:t>Spatial Data</a:t>
            </a:r>
          </a:p>
          <a:p>
            <a:pPr lvl="1"/>
            <a:r>
              <a:rPr lang="en-US" dirty="0" smtClean="0"/>
              <a:t>Temporal Data</a:t>
            </a:r>
          </a:p>
          <a:p>
            <a:pPr lvl="1"/>
            <a:r>
              <a:rPr lang="en-US" dirty="0" smtClean="0"/>
              <a:t>Sequential Data</a:t>
            </a:r>
          </a:p>
        </p:txBody>
      </p:sp>
      <p:pic>
        <p:nvPicPr>
          <p:cNvPr id="4" name="Picture 3" descr="jaime mi dulce guerrero Archives - Jaime, mi dulce guerrer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633"/>
            <a:ext cx="5616967" cy="39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 smtClean="0"/>
              <a:t>Data that consist of a collection of records, each which consists of a fixed set of attributes (Tables)</a:t>
            </a:r>
          </a:p>
          <a:p>
            <a:pPr lvl="1"/>
            <a:r>
              <a:rPr lang="en-US" dirty="0" smtClean="0"/>
              <a:t>Data Matrix – Entirely continuous numerical data</a:t>
            </a:r>
          </a:p>
          <a:p>
            <a:pPr lvl="2"/>
            <a:r>
              <a:rPr lang="en-US" dirty="0" smtClean="0"/>
              <a:t>Can be plotted in multi-dimensional space (each dimension is an attribute)</a:t>
            </a:r>
          </a:p>
          <a:p>
            <a:pPr lvl="1"/>
            <a:r>
              <a:rPr lang="en-US" dirty="0" smtClean="0"/>
              <a:t>Document Data – Each object is a “term” vector (count) </a:t>
            </a:r>
          </a:p>
          <a:p>
            <a:pPr lvl="1"/>
            <a:r>
              <a:rPr lang="en-US" dirty="0" smtClean="0"/>
              <a:t>Transaction Data – Each record is a set of items (transactions)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189" y="3193502"/>
            <a:ext cx="3904211" cy="1508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9738"/>
          <a:stretch/>
        </p:blipFill>
        <p:spPr>
          <a:xfrm>
            <a:off x="7246733" y="1536633"/>
            <a:ext cx="4529667" cy="1397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350" y="4961245"/>
            <a:ext cx="3448050" cy="17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/>
              <a:t>World Wide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Nodes, Edges, Direction, Weight</a:t>
            </a:r>
          </a:p>
          <a:p>
            <a:pPr lvl="1"/>
            <a:endParaRPr lang="en-US" dirty="0"/>
          </a:p>
          <a:p>
            <a:r>
              <a:rPr lang="en-US" dirty="0"/>
              <a:t>Molecular Structures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95" y="1240588"/>
            <a:ext cx="3464757" cy="27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 smtClean="0"/>
              <a:t>Spatial and Temporal </a:t>
            </a:r>
            <a:r>
              <a:rPr lang="en-US" dirty="0"/>
              <a:t>Data</a:t>
            </a:r>
          </a:p>
          <a:p>
            <a:pPr lvl="1"/>
            <a:r>
              <a:rPr lang="en-US" dirty="0" smtClean="0"/>
              <a:t>Global Temperature</a:t>
            </a:r>
          </a:p>
          <a:p>
            <a:r>
              <a:rPr lang="en-US" dirty="0" smtClean="0"/>
              <a:t>Sequential Data</a:t>
            </a:r>
          </a:p>
          <a:p>
            <a:pPr lvl="1"/>
            <a:r>
              <a:rPr lang="en-US" dirty="0" smtClean="0"/>
              <a:t>Genetic Sequence </a:t>
            </a:r>
          </a:p>
          <a:p>
            <a:pPr lvl="2"/>
            <a:r>
              <a:rPr lang="en-US" dirty="0" smtClean="0"/>
              <a:t>GAGAAGGCCTTCCC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is is 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985" y="1356967"/>
            <a:ext cx="5450415" cy="30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25985" y="4402437"/>
            <a:ext cx="5450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https://www.albert.io/learn/ngss-earth-space-sciences/hsess36-anthropogenic-impact-on-systems/analyzing-human-contributions-to-carbon-dioxide-levels-and-ocean-acidification/global-temperature-and-carbon-dioxide-levels?page=1</a:t>
            </a:r>
          </a:p>
        </p:txBody>
      </p:sp>
    </p:spTree>
    <p:extLst>
      <p:ext uri="{BB962C8B-B14F-4D97-AF65-F5344CB8AC3E}">
        <p14:creationId xmlns:p14="http://schemas.microsoft.com/office/powerpoint/2010/main" val="3205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Issues with Data Quality:</a:t>
            </a:r>
          </a:p>
          <a:p>
            <a:pPr lvl="1"/>
            <a:r>
              <a:rPr lang="en-US" dirty="0" smtClean="0"/>
              <a:t>Noise and Outliers</a:t>
            </a:r>
          </a:p>
          <a:p>
            <a:pPr lvl="1"/>
            <a:r>
              <a:rPr lang="en-US" dirty="0" smtClean="0"/>
              <a:t>Missing Values</a:t>
            </a:r>
          </a:p>
          <a:p>
            <a:pPr lvl="1"/>
            <a:r>
              <a:rPr lang="en-US" dirty="0" smtClean="0"/>
              <a:t>Duplicate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498" r="58357" b="9849"/>
          <a:stretch/>
        </p:blipFill>
        <p:spPr>
          <a:xfrm>
            <a:off x="415600" y="3269608"/>
            <a:ext cx="4448516" cy="2535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770" t="33650" r="5771" b="9848"/>
          <a:stretch/>
        </p:blipFill>
        <p:spPr>
          <a:xfrm>
            <a:off x="6620102" y="1356967"/>
            <a:ext cx="4823509" cy="47032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98317" y="5995360"/>
            <a:ext cx="49991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Open Sans"/>
              </a:rPr>
              <a:t>Data Preprocessing Exploratory Analysis </a:t>
            </a:r>
            <a:r>
              <a:rPr lang="en-US" sz="1000" dirty="0" smtClean="0">
                <a:latin typeface="Open Sans"/>
              </a:rPr>
              <a:t>Post-processing Published </a:t>
            </a:r>
            <a:r>
              <a:rPr lang="en-US" sz="1000" dirty="0" err="1">
                <a:latin typeface="Open Sans"/>
              </a:rPr>
              <a:t>by</a:t>
            </a:r>
            <a:r>
              <a:rPr lang="en-US" sz="1000" dirty="0" err="1">
                <a:latin typeface="Open Sans"/>
                <a:hlinkClick r:id="rId3"/>
              </a:rPr>
              <a:t>Milo</a:t>
            </a:r>
            <a:r>
              <a:rPr lang="en-US" sz="1000" dirty="0">
                <a:latin typeface="Open Sans"/>
                <a:hlinkClick r:id="rId3"/>
              </a:rPr>
              <a:t> </a:t>
            </a:r>
            <a:r>
              <a:rPr lang="en-US" sz="1000" dirty="0" err="1">
                <a:latin typeface="Open Sans"/>
                <a:hlinkClick r:id="rId3"/>
              </a:rPr>
              <a:t>Cunliffe</a:t>
            </a:r>
            <a:endParaRPr lang="en-US" sz="1000" b="0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35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smtClean="0"/>
              <a:t>Factors: </a:t>
            </a:r>
          </a:p>
          <a:p>
            <a:pPr lvl="1"/>
            <a:r>
              <a:rPr lang="en-US" dirty="0" smtClean="0"/>
              <a:t>Ordinal Data – 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 Or High, Medium, Low 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  <a:endParaRPr lang="en-US" b="1" dirty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</a:p>
        </p:txBody>
      </p:sp>
    </p:spTree>
    <p:extLst>
      <p:ext uri="{BB962C8B-B14F-4D97-AF65-F5344CB8AC3E}">
        <p14:creationId xmlns:p14="http://schemas.microsoft.com/office/powerpoint/2010/main" val="20913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304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1648841" y="1617031"/>
            <a:ext cx="8894317" cy="307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29676" r="-28452"/>
          <a:stretch/>
        </p:blipFill>
        <p:spPr>
          <a:xfrm>
            <a:off x="1414732" y="1617031"/>
            <a:ext cx="9290649" cy="50943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78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Why R and ggplot2?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43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8" y="1536633"/>
            <a:ext cx="9340877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Common Chart Types</a:t>
            </a:r>
          </a:p>
          <a:p>
            <a:pPr lvl="1">
              <a:lnSpc>
                <a:spcPct val="125000"/>
              </a:lnSpc>
            </a:pPr>
            <a:r>
              <a:rPr lang="en-US" dirty="0" smtClean="0"/>
              <a:t>Comparison - </a:t>
            </a:r>
            <a:r>
              <a:rPr lang="en-US" dirty="0"/>
              <a:t>comparing and sorting data points;</a:t>
            </a:r>
            <a:endParaRPr lang="en-US" dirty="0" smtClean="0"/>
          </a:p>
          <a:p>
            <a:pPr lvl="1">
              <a:lnSpc>
                <a:spcPct val="125000"/>
              </a:lnSpc>
            </a:pPr>
            <a:r>
              <a:rPr lang="en-US" dirty="0" smtClean="0"/>
              <a:t>Composition -</a:t>
            </a:r>
            <a:r>
              <a:rPr lang="en-US" dirty="0"/>
              <a:t> part-to-whole comparisons;</a:t>
            </a:r>
            <a:endParaRPr lang="en-US" dirty="0" smtClean="0"/>
          </a:p>
          <a:p>
            <a:pPr lvl="1">
              <a:lnSpc>
                <a:spcPct val="125000"/>
              </a:lnSpc>
            </a:pPr>
            <a:r>
              <a:rPr lang="en-US" dirty="0" smtClean="0"/>
              <a:t>Distribution - </a:t>
            </a:r>
            <a:r>
              <a:rPr lang="en-US" dirty="0"/>
              <a:t>comparison of data points along an axis;</a:t>
            </a:r>
          </a:p>
          <a:p>
            <a:pPr lvl="1">
              <a:lnSpc>
                <a:spcPct val="125000"/>
              </a:lnSpc>
            </a:pPr>
            <a:r>
              <a:rPr lang="en-US" dirty="0" smtClean="0"/>
              <a:t>Relationship - </a:t>
            </a:r>
            <a:r>
              <a:rPr lang="en-US" dirty="0"/>
              <a:t>relationship patterns between two or more variables;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03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465827" y="410270"/>
            <a:ext cx="11259248" cy="60273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87235" y="6437604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1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02"/>
          <a:stretch/>
        </p:blipFill>
        <p:spPr>
          <a:xfrm>
            <a:off x="1379823" y="94891"/>
            <a:ext cx="9547309" cy="67631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9823" y="65135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smtClean="0">
                <a:hlinkClick r:id="rId3"/>
              </a:rPr>
              <a:t>datavizblog.files.wordpress.com/2013/04/andrew-abela-chart-chooser-in-color.jpg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00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73592" y="6406801"/>
            <a:ext cx="7315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assets.esri.com/content/dam/esrisites/media/pdf/insights-for-arcgis/Data%20Vizualization%20Options%20in%20Insights.pdf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7" t="1418"/>
          <a:stretch/>
        </p:blipFill>
        <p:spPr>
          <a:xfrm>
            <a:off x="802257" y="247104"/>
            <a:ext cx="10998679" cy="61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63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</a:p>
        </p:txBody>
      </p:sp>
    </p:spTree>
    <p:extLst>
      <p:ext uri="{BB962C8B-B14F-4D97-AF65-F5344CB8AC3E}">
        <p14:creationId xmlns:p14="http://schemas.microsoft.com/office/powerpoint/2010/main" val="24156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Titanic Data 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use the </a:t>
            </a:r>
            <a:r>
              <a:rPr lang="en-US" dirty="0" err="1" smtClean="0"/>
              <a:t>Kaggle</a:t>
            </a:r>
            <a:r>
              <a:rPr lang="en-US" dirty="0" smtClean="0"/>
              <a:t> Competition’s Titanic Machine Learning from Disaster Dataset</a:t>
            </a:r>
          </a:p>
          <a:p>
            <a:pPr lvl="1"/>
            <a:r>
              <a:rPr lang="en-US" dirty="0" smtClean="0"/>
              <a:t>Everyone is familiar with the Titanic</a:t>
            </a:r>
          </a:p>
          <a:p>
            <a:pPr lvl="1"/>
            <a:r>
              <a:rPr lang="en-US" dirty="0" smtClean="0"/>
              <a:t>The data set is a good representation of real world data</a:t>
            </a:r>
          </a:p>
          <a:p>
            <a:endParaRPr lang="en-US" dirty="0" smtClean="0"/>
          </a:p>
          <a:p>
            <a:r>
              <a:rPr lang="en-US" dirty="0" smtClean="0"/>
              <a:t>Following the teaching model from Dave Langer’s presentation on Data Science Dojo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Titanic Data Dictionary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Survival – Survival (yes=1, no=0)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Pclass</a:t>
            </a:r>
            <a:r>
              <a:rPr lang="en-US" dirty="0" smtClean="0"/>
              <a:t> – Ticket Class (1</a:t>
            </a:r>
            <a:r>
              <a:rPr lang="en-US" baseline="30000" dirty="0" smtClean="0"/>
              <a:t>st</a:t>
            </a:r>
            <a:r>
              <a:rPr lang="en-US" dirty="0" smtClean="0"/>
              <a:t> class, 2</a:t>
            </a:r>
            <a:r>
              <a:rPr lang="en-US" baseline="30000" dirty="0" smtClean="0"/>
              <a:t>nd</a:t>
            </a:r>
            <a:r>
              <a:rPr lang="en-US" dirty="0" smtClean="0"/>
              <a:t> class)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Sex – Gender (Male or Female)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Age – Passenger age 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Sibsp</a:t>
            </a:r>
            <a:r>
              <a:rPr lang="en-US" dirty="0" smtClean="0"/>
              <a:t> – # of Siblings/Spouse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Parch – # </a:t>
            </a:r>
            <a:r>
              <a:rPr lang="en-US" dirty="0"/>
              <a:t>of P</a:t>
            </a:r>
            <a:r>
              <a:rPr lang="en-US" dirty="0" smtClean="0"/>
              <a:t>arents/Children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Ticket – Ticket Number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Fare – Passenger Fare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Cabin – Cabin Number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Embarked – Port of Embarkation</a:t>
            </a:r>
          </a:p>
        </p:txBody>
      </p:sp>
    </p:spTree>
    <p:extLst>
      <p:ext uri="{BB962C8B-B14F-4D97-AF65-F5344CB8AC3E}">
        <p14:creationId xmlns:p14="http://schemas.microsoft.com/office/powerpoint/2010/main" val="19362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hired as a consultant and have been tasked with analyzing the titanic data set.</a:t>
            </a:r>
          </a:p>
          <a:p>
            <a:endParaRPr lang="en-US" dirty="0" smtClean="0"/>
          </a:p>
          <a:p>
            <a:r>
              <a:rPr lang="en-US" dirty="0" smtClean="0"/>
              <a:t>Your goal is to explore patterns and trends to explain what influenced the survival rate of the passengers on the Titanic.</a:t>
            </a:r>
          </a:p>
        </p:txBody>
      </p:sp>
    </p:spTree>
    <p:extLst>
      <p:ext uri="{BB962C8B-B14F-4D97-AF65-F5344CB8AC3E}">
        <p14:creationId xmlns:p14="http://schemas.microsoft.com/office/powerpoint/2010/main" val="2340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R and ggplot2?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360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17850"/>
          </a:xfrm>
        </p:spPr>
        <p:txBody>
          <a:bodyPr numCol="2"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Reproducibility</a:t>
            </a:r>
          </a:p>
          <a:p>
            <a:pPr lvl="2"/>
            <a:r>
              <a:rPr lang="en-US" dirty="0" smtClean="0"/>
              <a:t>Explicit documentation of steps</a:t>
            </a:r>
          </a:p>
          <a:p>
            <a:pPr lvl="1"/>
            <a:r>
              <a:rPr lang="en-US" dirty="0" smtClean="0"/>
              <a:t>Versatile </a:t>
            </a:r>
          </a:p>
          <a:p>
            <a:pPr lvl="2"/>
            <a:r>
              <a:rPr lang="en-US" dirty="0" smtClean="0"/>
              <a:t>Run on any operating system</a:t>
            </a:r>
          </a:p>
          <a:p>
            <a:pPr lvl="2"/>
            <a:r>
              <a:rPr lang="en-US" dirty="0" smtClean="0"/>
              <a:t>Integrates with other software, languages, and data extensions</a:t>
            </a:r>
          </a:p>
          <a:p>
            <a:pPr lvl="3"/>
            <a:r>
              <a:rPr lang="en-US" dirty="0" smtClean="0"/>
              <a:t>Python, Java, SAS, SPSS, Excel</a:t>
            </a:r>
          </a:p>
          <a:p>
            <a:pPr lvl="1"/>
            <a:r>
              <a:rPr lang="en-US" dirty="0" smtClean="0"/>
              <a:t>Free and Open-Source </a:t>
            </a:r>
          </a:p>
          <a:p>
            <a:pPr lvl="1"/>
            <a:r>
              <a:rPr lang="en-US" dirty="0" smtClean="0"/>
              <a:t>Large very active community</a:t>
            </a:r>
          </a:p>
          <a:p>
            <a:pPr lvl="2"/>
            <a:r>
              <a:rPr lang="en-US" dirty="0" smtClean="0"/>
              <a:t>10K packages CRAN, Twitter, GitHub, etc.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2"/>
            <a:r>
              <a:rPr lang="en-US" dirty="0" smtClean="0"/>
              <a:t>Eliminates the need for multiple software</a:t>
            </a:r>
          </a:p>
          <a:p>
            <a:pPr lvl="3"/>
            <a:r>
              <a:rPr lang="en-US" dirty="0" smtClean="0"/>
              <a:t>GIS, Excel, ENVI, etc.</a:t>
            </a:r>
          </a:p>
          <a:p>
            <a:pPr lvl="1"/>
            <a:r>
              <a:rPr lang="en-US" dirty="0" smtClean="0"/>
              <a:t>Computationally Robust</a:t>
            </a:r>
          </a:p>
          <a:p>
            <a:pPr lvl="2"/>
            <a:r>
              <a:rPr lang="en-US" dirty="0" smtClean="0"/>
              <a:t>Fast and allows for high level analysis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Steep Learning Curve</a:t>
            </a:r>
          </a:p>
          <a:p>
            <a:pPr lvl="2"/>
            <a:r>
              <a:rPr lang="en-US" dirty="0" smtClean="0"/>
              <a:t>Requires a significant time investment especially starting with little to no coding experience</a:t>
            </a:r>
          </a:p>
          <a:p>
            <a:pPr lvl="1"/>
            <a:r>
              <a:rPr lang="en-US" dirty="0" smtClean="0"/>
              <a:t>Limited “Point &amp; Click” </a:t>
            </a:r>
          </a:p>
          <a:p>
            <a:pPr lvl="2"/>
            <a:r>
              <a:rPr lang="en-US" dirty="0" smtClean="0"/>
              <a:t>R Commander or Radiant?</a:t>
            </a:r>
          </a:p>
          <a:p>
            <a:pPr lvl="1"/>
            <a:r>
              <a:rPr lang="en-US" dirty="0" smtClean="0"/>
              <a:t>Open-Source</a:t>
            </a:r>
          </a:p>
          <a:p>
            <a:pPr lvl="2"/>
            <a:r>
              <a:rPr lang="en-US" dirty="0" smtClean="0"/>
              <a:t>Rely on creators to follow coding etiquette</a:t>
            </a:r>
          </a:p>
          <a:p>
            <a:pPr lvl="2"/>
            <a:r>
              <a:rPr lang="en-US" dirty="0" smtClean="0"/>
              <a:t>Version control and instability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13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975168"/>
            <a:ext cx="7343775" cy="406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8366" r="-10858"/>
          <a:stretch/>
        </p:blipFill>
        <p:spPr>
          <a:xfrm>
            <a:off x="4804913" y="975167"/>
            <a:ext cx="7323827" cy="42407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751623" cy="4555200"/>
          </a:xfrm>
        </p:spPr>
        <p:txBody>
          <a:bodyPr/>
          <a:lstStyle/>
          <a:p>
            <a:r>
              <a:rPr lang="en-US" dirty="0" smtClean="0"/>
              <a:t>Increasing in Popularity (especially in academia) </a:t>
            </a:r>
          </a:p>
          <a:p>
            <a:endParaRPr lang="en-US" dirty="0"/>
          </a:p>
          <a:p>
            <a:r>
              <a:rPr lang="en-US" dirty="0" smtClean="0"/>
              <a:t>User contributions significantly increased over the last decade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43550" y="5215916"/>
            <a:ext cx="6499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blog.revolutionanalytics.com/2014/01/in-data-scientist-survey-r-is-the-most-used-tool-other-than-databases.html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blog.revolutionanalytics.com/2016/03/16-years-of-r-history.html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70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gplot2 vs. base R Plots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Ggplot2 is a package created by Hadley Wickham designed to follow the grammar of graphics.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Although not included in Base R, it is very recognizable and widely used</a:t>
            </a:r>
          </a:p>
          <a:p>
            <a:endParaRPr lang="en-US" dirty="0"/>
          </a:p>
          <a:p>
            <a:r>
              <a:rPr lang="en-US" dirty="0" smtClean="0"/>
              <a:t>Both work well and have their respective advantages and disadvantages</a:t>
            </a:r>
          </a:p>
          <a:p>
            <a:pPr lvl="1"/>
            <a:r>
              <a:rPr lang="en-US" smtClean="0"/>
              <a:t>This </a:t>
            </a:r>
            <a:r>
              <a:rPr lang="en-US" dirty="0" smtClean="0"/>
              <a:t>is beyond the scope of this workshop</a:t>
            </a:r>
          </a:p>
          <a:p>
            <a:pPr lvl="1"/>
            <a:r>
              <a:rPr lang="en-US" dirty="0">
                <a:hlinkClick r:id="rId2"/>
              </a:rPr>
              <a:t>http://varianceexplained.org/r/why-I-use-ggplot2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3"/>
              </a:rPr>
              <a:t>https://flowingdata.com/2016/03/22/comparing-ggplot2-and-r-base-graphics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5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Grammar of Graphics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85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Originated by </a:t>
            </a:r>
            <a:r>
              <a:rPr lang="en" u="sng" dirty="0">
                <a:hlinkClick r:id="rId3"/>
              </a:rPr>
              <a:t>Leland Wilkinson</a:t>
            </a:r>
            <a:r>
              <a:rPr lang="en" dirty="0"/>
              <a:t>, simplified by </a:t>
            </a:r>
            <a:r>
              <a:rPr lang="en" u="sng" dirty="0">
                <a:hlinkClick r:id="rId4"/>
              </a:rPr>
              <a:t>Hadley Wickham</a:t>
            </a:r>
            <a:r>
              <a:rPr lang="en" dirty="0"/>
              <a:t> and others.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endParaRPr lang="en" dirty="0" smtClean="0"/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Data – The raw materials of your visualization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Layers – What you actually see on the plot (plots,lines,etc.)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Scales – Maps the data to grpahical output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Coordinates – The visualization’s perspective (normally a grid)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Faceting – Provides details into the data (analoguous to pivot tables)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Themes – Control the details of the display (color scheme, fonts)</a:t>
            </a: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r>
              <a:rPr lang="en-US" sz="1000" u="sng" dirty="0" smtClean="0"/>
              <a:t>http</a:t>
            </a:r>
            <a:r>
              <a:rPr lang="en-US" sz="1000" u="sng" dirty="0"/>
              <a:t>://vita.had.co.nz/papers/layered-grammar.pdf</a:t>
            </a:r>
            <a:endParaRPr lang="en" sz="1000" u="sng" dirty="0">
              <a:hlinkClick r:id="rId4"/>
            </a:endParaRP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7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Data – The raw materials of your visualization </a:t>
            </a:r>
            <a:endParaRPr lang="en" dirty="0" smtClean="0"/>
          </a:p>
          <a:p>
            <a:endParaRPr lang="en" dirty="0"/>
          </a:p>
          <a:p>
            <a:r>
              <a:rPr lang="en-US" dirty="0" smtClean="0"/>
              <a:t>Aesthetics – The mapping of your data to the visualization </a:t>
            </a:r>
          </a:p>
          <a:p>
            <a:pPr lvl="1"/>
            <a:r>
              <a:rPr lang="en-US" dirty="0" smtClean="0"/>
              <a:t>X-axis is age</a:t>
            </a:r>
          </a:p>
          <a:p>
            <a:pPr lvl="1"/>
            <a:r>
              <a:rPr lang="en-US" dirty="0" smtClean="0"/>
              <a:t>Y-axis is survival</a:t>
            </a:r>
          </a:p>
          <a:p>
            <a:endParaRPr lang="en-US" dirty="0" smtClean="0"/>
          </a:p>
          <a:p>
            <a:r>
              <a:rPr lang="en-US" dirty="0" smtClean="0"/>
              <a:t>Layers – Any visualization requires at least one layer and in ggplot2 these are typically the </a:t>
            </a:r>
            <a:r>
              <a:rPr lang="en-US" dirty="0" err="1" smtClean="0"/>
              <a:t>geoms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Example a </a:t>
            </a:r>
            <a:r>
              <a:rPr lang="en-US" dirty="0" err="1" smtClean="0"/>
              <a:t>barchart</a:t>
            </a:r>
            <a:r>
              <a:rPr lang="en-US" dirty="0" smtClean="0"/>
              <a:t> is </a:t>
            </a:r>
            <a:r>
              <a:rPr lang="en-US" dirty="0" err="1" smtClean="0"/>
              <a:t>geom_bar</a:t>
            </a:r>
            <a:r>
              <a:rPr lang="en-US" dirty="0" smtClean="0"/>
              <a:t>()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91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Questions</a:t>
            </a:r>
            <a:r>
              <a:rPr lang="en-US" sz="4800" b="1" dirty="0" smtClean="0"/>
              <a:t>?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435"/>
          <a:stretch/>
        </p:blipFill>
        <p:spPr>
          <a:xfrm>
            <a:off x="2171700" y="1452562"/>
            <a:ext cx="78486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You have some basic coding experience or familiarity with a coding environment</a:t>
            </a:r>
          </a:p>
          <a:p>
            <a:pPr lvl="1"/>
            <a:r>
              <a:rPr lang="en-US" dirty="0" smtClean="0"/>
              <a:t>You have some general data visualization knowledge (i.e. What is a scatter plot)</a:t>
            </a:r>
          </a:p>
          <a:p>
            <a:endParaRPr lang="en-US" dirty="0"/>
          </a:p>
          <a:p>
            <a:r>
              <a:rPr lang="en-US" dirty="0" smtClean="0"/>
              <a:t>Prerequisites:</a:t>
            </a:r>
          </a:p>
          <a:p>
            <a:pPr lvl="1"/>
            <a:r>
              <a:rPr lang="en-US" dirty="0" smtClean="0"/>
              <a:t>R and R studio Installed</a:t>
            </a:r>
          </a:p>
          <a:p>
            <a:pPr lvl="1"/>
            <a:r>
              <a:rPr lang="en-US" dirty="0" smtClean="0"/>
              <a:t>Install the ggplot2 package</a:t>
            </a:r>
          </a:p>
          <a:p>
            <a:endParaRPr lang="en-US" dirty="0"/>
          </a:p>
          <a:p>
            <a:r>
              <a:rPr lang="en-US" dirty="0" smtClean="0"/>
              <a:t>Caveat </a:t>
            </a:r>
          </a:p>
          <a:p>
            <a:pPr lvl="1"/>
            <a:r>
              <a:rPr lang="en-US" dirty="0" smtClean="0"/>
              <a:t>This is only a simple introduction to data visualization with </a:t>
            </a:r>
            <a:r>
              <a:rPr lang="en-US" dirty="0" smtClean="0"/>
              <a:t>R &amp; ggplot2</a:t>
            </a:r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cannot cover everything but we will cover many of the common aspects you will use </a:t>
            </a:r>
            <a:r>
              <a:rPr lang="en-US" dirty="0" smtClean="0"/>
              <a:t>the majority </a:t>
            </a:r>
            <a:r>
              <a:rPr lang="en-US" dirty="0" smtClean="0"/>
              <a:t>of the </a:t>
            </a:r>
            <a:r>
              <a:rPr lang="en-US" dirty="0" smtClean="0"/>
              <a:t>time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Conduct basic data exploration and data visualization</a:t>
            </a:r>
            <a:endParaRPr lang="en-US" dirty="0" smtClean="0"/>
          </a:p>
          <a:p>
            <a:pPr lvl="1"/>
            <a:r>
              <a:rPr lang="en-US" dirty="0" smtClean="0"/>
              <a:t>Allow you to (re)produce </a:t>
            </a:r>
            <a:r>
              <a:rPr lang="en-US" dirty="0" smtClean="0"/>
              <a:t>print-quality graphics in seconds</a:t>
            </a:r>
          </a:p>
        </p:txBody>
      </p:sp>
    </p:spTree>
    <p:extLst>
      <p:ext uri="{BB962C8B-B14F-4D97-AF65-F5344CB8AC3E}">
        <p14:creationId xmlns:p14="http://schemas.microsoft.com/office/powerpoint/2010/main" val="3775752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the </a:t>
            </a:r>
            <a:r>
              <a:rPr lang="en-US" sz="2800" b="1" dirty="0" smtClean="0">
                <a:solidFill>
                  <a:schemeClr val="tx1"/>
                </a:solidFill>
              </a:rPr>
              <a:t>Visualization Laboratory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Email</a:t>
            </a:r>
            <a:r>
              <a:rPr lang="en-US" sz="2800" b="1" dirty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Web</a:t>
            </a:r>
            <a:r>
              <a:rPr lang="en-US" sz="2800" b="1" dirty="0">
                <a:solidFill>
                  <a:schemeClr val="tx1"/>
                </a:solidFill>
              </a:rPr>
              <a:t>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hlinkClick r:id="rId3"/>
              </a:rPr>
              <a:t>https://guides.libraries.uc.edu/VizLab</a:t>
            </a:r>
            <a:endParaRPr lang="en-US" sz="2800" dirty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Visit</a:t>
            </a:r>
            <a:r>
              <a:rPr lang="en-US" sz="2800" b="1" dirty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240 </a:t>
            </a:r>
            <a:r>
              <a:rPr lang="en-US" sz="2800" dirty="0" err="1">
                <a:solidFill>
                  <a:schemeClr val="tx1"/>
                </a:solidFill>
              </a:rPr>
              <a:t>Braunstein</a:t>
            </a:r>
            <a:r>
              <a:rPr lang="en-US" sz="2800" dirty="0">
                <a:solidFill>
                  <a:schemeClr val="tx1"/>
                </a:solidFill>
              </a:rPr>
              <a:t> Hall (Geology-Math-Physics Library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Consultation Hours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Tuesdays -10:00am-12:00pm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Thursdays: 2:00pm- 4:00pm</a:t>
            </a:r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</a:p>
        </p:txBody>
      </p:sp>
    </p:spTree>
    <p:extLst>
      <p:ext uri="{BB962C8B-B14F-4D97-AF65-F5344CB8AC3E}">
        <p14:creationId xmlns:p14="http://schemas.microsoft.com/office/powerpoint/2010/main" val="23660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Data?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080902" cy="4555200"/>
          </a:xfrm>
        </p:spPr>
        <p:txBody>
          <a:bodyPr>
            <a:normAutofit/>
          </a:bodyPr>
          <a:lstStyle/>
          <a:p>
            <a:r>
              <a:rPr lang="en-US" dirty="0" smtClean="0"/>
              <a:t>Data is a collection of </a:t>
            </a:r>
            <a:r>
              <a:rPr lang="en-US" b="1" dirty="0" smtClean="0"/>
              <a:t>objects</a:t>
            </a:r>
            <a:r>
              <a:rPr lang="en-US" dirty="0" smtClean="0"/>
              <a:t> defined by </a:t>
            </a:r>
            <a:r>
              <a:rPr lang="en-US" b="1" dirty="0" smtClean="0"/>
              <a:t>attributes</a:t>
            </a:r>
          </a:p>
          <a:p>
            <a:endParaRPr lang="en-US" b="1" dirty="0"/>
          </a:p>
          <a:p>
            <a:r>
              <a:rPr lang="en-US" dirty="0" smtClean="0"/>
              <a:t>An attribute is a property or characteristic of an object</a:t>
            </a:r>
          </a:p>
          <a:p>
            <a:pPr lvl="1"/>
            <a:r>
              <a:rPr lang="en-US" dirty="0" smtClean="0"/>
              <a:t>Examples: eye color of  a person, temperature, etc.</a:t>
            </a:r>
          </a:p>
          <a:p>
            <a:pPr lvl="1"/>
            <a:r>
              <a:rPr lang="en-US" dirty="0" smtClean="0"/>
              <a:t>Synonyms: variables, fields, characteristics, features, columns, etc.</a:t>
            </a:r>
          </a:p>
          <a:p>
            <a:pPr lvl="1"/>
            <a:endParaRPr lang="en-US" dirty="0"/>
          </a:p>
          <a:p>
            <a:r>
              <a:rPr lang="en-US" dirty="0" smtClean="0"/>
              <a:t>A collection of attributes describe an object</a:t>
            </a:r>
          </a:p>
          <a:p>
            <a:pPr lvl="1"/>
            <a:r>
              <a:rPr lang="en-US" dirty="0" smtClean="0"/>
              <a:t>Synonyms: records, points, cases, samples, instances, rows, etc.</a:t>
            </a:r>
          </a:p>
        </p:txBody>
      </p:sp>
    </p:spTree>
    <p:extLst>
      <p:ext uri="{BB962C8B-B14F-4D97-AF65-F5344CB8AC3E}">
        <p14:creationId xmlns:p14="http://schemas.microsoft.com/office/powerpoint/2010/main" val="369080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 Values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attribute has a potential set of values objects draw from.</a:t>
            </a:r>
          </a:p>
          <a:p>
            <a:endParaRPr lang="en-US" dirty="0"/>
          </a:p>
          <a:p>
            <a:r>
              <a:rPr lang="en-US" dirty="0" smtClean="0"/>
              <a:t>The same attribute can be mapped to different attribute values</a:t>
            </a:r>
          </a:p>
          <a:p>
            <a:pPr lvl="1"/>
            <a:r>
              <a:rPr lang="en-US" dirty="0" smtClean="0"/>
              <a:t>Example: height can be measured in meters or feet</a:t>
            </a:r>
          </a:p>
          <a:p>
            <a:endParaRPr lang="en-US" dirty="0"/>
          </a:p>
          <a:p>
            <a:r>
              <a:rPr lang="en-US" dirty="0" smtClean="0"/>
              <a:t>Different attributes can be mapped to the same set of values</a:t>
            </a:r>
          </a:p>
          <a:p>
            <a:pPr lvl="1"/>
            <a:r>
              <a:rPr lang="en-US" dirty="0" smtClean="0"/>
              <a:t>Example: Attribute values for ID and age are both integers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8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Attribute – has a infinite or countably infinite set of values</a:t>
            </a:r>
          </a:p>
          <a:p>
            <a:pPr lvl="1"/>
            <a:r>
              <a:rPr lang="en-US" dirty="0" smtClean="0"/>
              <a:t>Examples: zip codes, number of words,</a:t>
            </a:r>
          </a:p>
          <a:p>
            <a:pPr lvl="1"/>
            <a:r>
              <a:rPr lang="en-US" dirty="0" smtClean="0"/>
              <a:t>Typically represented as integers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Continuous Attribute -  has real numbers as attribute values</a:t>
            </a:r>
          </a:p>
          <a:p>
            <a:pPr lvl="1"/>
            <a:r>
              <a:rPr lang="en-US" dirty="0" smtClean="0"/>
              <a:t>Example: temperature, height, weight</a:t>
            </a:r>
          </a:p>
          <a:p>
            <a:pPr lvl="1"/>
            <a:r>
              <a:rPr lang="en-US" dirty="0"/>
              <a:t>Typically represented as </a:t>
            </a:r>
            <a:r>
              <a:rPr lang="en-US" dirty="0" smtClean="0"/>
              <a:t>floating point (decimal)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1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Attribute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Categorical </a:t>
            </a:r>
          </a:p>
          <a:p>
            <a:pPr lvl="1"/>
            <a:r>
              <a:rPr lang="en-US" dirty="0" smtClean="0"/>
              <a:t>Nominal - </a:t>
            </a:r>
            <a:r>
              <a:rPr lang="en-US" dirty="0"/>
              <a:t>Data that can be counted, but not aggregated or </a:t>
            </a:r>
            <a:r>
              <a:rPr lang="en-US" dirty="0" smtClean="0"/>
              <a:t>ordered</a:t>
            </a:r>
            <a:endParaRPr lang="en-US" b="1" dirty="0" smtClean="0"/>
          </a:p>
          <a:p>
            <a:pPr lvl="2"/>
            <a:r>
              <a:rPr lang="en-US" dirty="0" smtClean="0"/>
              <a:t>Examples: Eye Color, Zip Code, Music Genre</a:t>
            </a:r>
          </a:p>
          <a:p>
            <a:pPr lvl="1"/>
            <a:r>
              <a:rPr lang="en-US" dirty="0" smtClean="0"/>
              <a:t>Ordinal - </a:t>
            </a:r>
            <a:r>
              <a:rPr lang="en-US" dirty="0"/>
              <a:t>Data that can be counted and ordered, but not aggregated.</a:t>
            </a:r>
          </a:p>
          <a:p>
            <a:pPr lvl="2"/>
            <a:r>
              <a:rPr lang="en-US" dirty="0" smtClean="0"/>
              <a:t>Examples: Grades, Clothing Size, Positions (in a race)</a:t>
            </a:r>
            <a:endParaRPr lang="en-US" dirty="0"/>
          </a:p>
          <a:p>
            <a:r>
              <a:rPr lang="en-US" dirty="0" smtClean="0"/>
              <a:t>Numerical</a:t>
            </a:r>
          </a:p>
          <a:p>
            <a:pPr lvl="1"/>
            <a:r>
              <a:rPr lang="en-US" dirty="0" smtClean="0"/>
              <a:t>Interval (metrics) - The difference in values are constant and meaningful</a:t>
            </a:r>
          </a:p>
          <a:p>
            <a:pPr lvl="2"/>
            <a:r>
              <a:rPr lang="en-US" dirty="0" smtClean="0"/>
              <a:t>Examples: The </a:t>
            </a:r>
            <a:r>
              <a:rPr lang="en-US" dirty="0"/>
              <a:t>difference between a temperature of </a:t>
            </a:r>
            <a:r>
              <a:rPr lang="en-US" dirty="0" smtClean="0"/>
              <a:t>100°F and 90°F </a:t>
            </a:r>
            <a:r>
              <a:rPr lang="en-US" dirty="0"/>
              <a:t>is the same difference as between </a:t>
            </a:r>
            <a:r>
              <a:rPr lang="en-US" dirty="0" smtClean="0"/>
              <a:t>90°F and 80°F.</a:t>
            </a:r>
          </a:p>
          <a:p>
            <a:pPr lvl="1"/>
            <a:r>
              <a:rPr lang="en-US" dirty="0" smtClean="0"/>
              <a:t>Ratio -  An interval scale with an absolute zero </a:t>
            </a:r>
          </a:p>
          <a:p>
            <a:pPr lvl="2"/>
            <a:r>
              <a:rPr lang="en-US" dirty="0" smtClean="0"/>
              <a:t>Examples: Income, Height, Weight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3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1409</Words>
  <Application>Microsoft Office PowerPoint</Application>
  <PresentationFormat>Widescreen</PresentationFormat>
  <Paragraphs>314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Open Sans</vt:lpstr>
      <vt:lpstr>Roboto</vt:lpstr>
      <vt:lpstr>Times New Roman</vt:lpstr>
      <vt:lpstr>Office Theme</vt:lpstr>
      <vt:lpstr>1_Office Theme</vt:lpstr>
      <vt:lpstr>Introduction to  Data Visualization with R using ggplot2 </vt:lpstr>
      <vt:lpstr>Workshop Agenda</vt:lpstr>
      <vt:lpstr>Workshop Agenda</vt:lpstr>
      <vt:lpstr>Workshop Expectations</vt:lpstr>
      <vt:lpstr>Workshop Agenda</vt:lpstr>
      <vt:lpstr>What is Data?</vt:lpstr>
      <vt:lpstr>Attribute Values</vt:lpstr>
      <vt:lpstr>Attribute Classification</vt:lpstr>
      <vt:lpstr>Important Attribute Classes</vt:lpstr>
      <vt:lpstr>PowerPoint Presentation</vt:lpstr>
      <vt:lpstr>Data Set Classification</vt:lpstr>
      <vt:lpstr>Record Data</vt:lpstr>
      <vt:lpstr>Graph Data</vt:lpstr>
      <vt:lpstr>Ordered Data</vt:lpstr>
      <vt:lpstr>Data Quality</vt:lpstr>
      <vt:lpstr>Primitive Data Types</vt:lpstr>
      <vt:lpstr>Workshop Agenda</vt:lpstr>
      <vt:lpstr>What is Data Visualization</vt:lpstr>
      <vt:lpstr>Why is Data Visualization Important?</vt:lpstr>
      <vt:lpstr>Why Do Visualization</vt:lpstr>
      <vt:lpstr>Why Do Visualization</vt:lpstr>
      <vt:lpstr>Why Do Visualization</vt:lpstr>
      <vt:lpstr>Data Science Process</vt:lpstr>
      <vt:lpstr>Chart Types</vt:lpstr>
      <vt:lpstr>PowerPoint Presentation</vt:lpstr>
      <vt:lpstr>PowerPoint Presentation</vt:lpstr>
      <vt:lpstr>PowerPoint Presentation</vt:lpstr>
      <vt:lpstr>Enhancing Visualizations</vt:lpstr>
      <vt:lpstr>Workshop Agenda</vt:lpstr>
      <vt:lpstr>Titanic Data Set</vt:lpstr>
      <vt:lpstr>Titanic Data Dictionary</vt:lpstr>
      <vt:lpstr>Your Job</vt:lpstr>
      <vt:lpstr>Workshop Agenda</vt:lpstr>
      <vt:lpstr>Why R?</vt:lpstr>
      <vt:lpstr>Why R? </vt:lpstr>
      <vt:lpstr>ggplot2 vs. base R Plots</vt:lpstr>
      <vt:lpstr>Grammar of Graphics</vt:lpstr>
      <vt:lpstr>The Basics </vt:lpstr>
      <vt:lpstr>Questions?  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216</cp:revision>
  <dcterms:created xsi:type="dcterms:W3CDTF">2018-05-16T17:41:19Z</dcterms:created>
  <dcterms:modified xsi:type="dcterms:W3CDTF">2018-06-21T13:27:15Z</dcterms:modified>
</cp:coreProperties>
</file>